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sldIdLst>
    <p:sldId id="256" r:id="rId2"/>
    <p:sldId id="269" r:id="rId3"/>
    <p:sldId id="312" r:id="rId4"/>
    <p:sldId id="311" r:id="rId5"/>
    <p:sldId id="262" r:id="rId6"/>
    <p:sldId id="309" r:id="rId7"/>
    <p:sldId id="318" r:id="rId8"/>
    <p:sldId id="265" r:id="rId9"/>
    <p:sldId id="310" r:id="rId10"/>
    <p:sldId id="319" r:id="rId11"/>
    <p:sldId id="264" r:id="rId12"/>
    <p:sldId id="270" r:id="rId13"/>
    <p:sldId id="274" r:id="rId14"/>
    <p:sldId id="314" r:id="rId15"/>
    <p:sldId id="322" r:id="rId16"/>
    <p:sldId id="321" r:id="rId17"/>
    <p:sldId id="313" r:id="rId18"/>
    <p:sldId id="306" r:id="rId19"/>
    <p:sldId id="315" r:id="rId20"/>
    <p:sldId id="316" r:id="rId21"/>
    <p:sldId id="303" r:id="rId22"/>
    <p:sldId id="320" r:id="rId23"/>
    <p:sldId id="304" r:id="rId24"/>
    <p:sldId id="305" r:id="rId25"/>
    <p:sldId id="302" r:id="rId26"/>
    <p:sldId id="300" r:id="rId27"/>
    <p:sldId id="271" r:id="rId28"/>
    <p:sldId id="299" r:id="rId29"/>
    <p:sldId id="287" r:id="rId30"/>
    <p:sldId id="278" r:id="rId31"/>
    <p:sldId id="276" r:id="rId32"/>
    <p:sldId id="272" r:id="rId33"/>
    <p:sldId id="280" r:id="rId34"/>
    <p:sldId id="277" r:id="rId35"/>
    <p:sldId id="279" r:id="rId36"/>
    <p:sldId id="281" r:id="rId37"/>
    <p:sldId id="266" r:id="rId38"/>
    <p:sldId id="289" r:id="rId39"/>
    <p:sldId id="288" r:id="rId40"/>
    <p:sldId id="291" r:id="rId41"/>
    <p:sldId id="292" r:id="rId42"/>
    <p:sldId id="296" r:id="rId43"/>
    <p:sldId id="290" r:id="rId44"/>
    <p:sldId id="295" r:id="rId45"/>
    <p:sldId id="293" r:id="rId46"/>
    <p:sldId id="294" r:id="rId47"/>
    <p:sldId id="297" r:id="rId48"/>
    <p:sldId id="298" r:id="rId49"/>
    <p:sldId id="275" r:id="rId50"/>
    <p:sldId id="273" r:id="rId51"/>
    <p:sldId id="260" r:id="rId52"/>
    <p:sldId id="261" r:id="rId53"/>
    <p:sldId id="267" r:id="rId54"/>
    <p:sldId id="268"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94705"/>
  </p:normalViewPr>
  <p:slideViewPr>
    <p:cSldViewPr snapToGrid="0" snapToObjects="1" showGuides="1">
      <p:cViewPr varScale="1">
        <p:scale>
          <a:sx n="100" d="100"/>
          <a:sy n="100" d="100"/>
        </p:scale>
        <p:origin x="176" y="34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28</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21</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23</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24</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26</a:t>
            </a:fld>
            <a:endParaRPr lang="en-US"/>
          </a:p>
        </p:txBody>
      </p:sp>
    </p:spTree>
    <p:extLst>
      <p:ext uri="{BB962C8B-B14F-4D97-AF65-F5344CB8AC3E}">
        <p14:creationId xmlns:p14="http://schemas.microsoft.com/office/powerpoint/2010/main" val="110787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視野計の代表的閾値検査プログラム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r>
                        <a:rPr kumimoji="1" lang="ja-JP" altLang="en-US" dirty="0" smtClean="0">
                          <a:solidFill>
                            <a:schemeClr val="tx1"/>
                          </a:solidFill>
                        </a:rPr>
                        <a:t>周辺</a:t>
                      </a:r>
                      <a:r>
                        <a:rPr kumimoji="1" lang="en-US" altLang="ja-JP" dirty="0" smtClean="0">
                          <a:solidFill>
                            <a:schemeClr val="tx1"/>
                          </a:solidFill>
                        </a:rPr>
                        <a:t>60-4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30</a:t>
                      </a:r>
                      <a:r>
                        <a:rPr kumimoji="1" lang="ja-JP" altLang="en-US" dirty="0" smtClean="0">
                          <a:solidFill>
                            <a:schemeClr val="tx1"/>
                          </a:solidFill>
                        </a:rPr>
                        <a:t>～</a:t>
                      </a: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周辺部格子状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12°</a:t>
                      </a:r>
                      <a:endParaRPr kumimoji="1" lang="ja-JP" altLang="en-US" dirty="0">
                        <a:solidFill>
                          <a:schemeClr val="tx1"/>
                        </a:solidFill>
                      </a:endParaRPr>
                    </a:p>
                  </a:txBody>
                  <a:tcPr>
                    <a:noFill/>
                  </a:tcPr>
                </a:tc>
              </a:tr>
              <a:tr h="696036">
                <a:tc>
                  <a:txBody>
                    <a:bodyPr/>
                    <a:lstStyle/>
                    <a:p>
                      <a:pPr algn="ctr"/>
                      <a:r>
                        <a:rPr kumimoji="1" lang="en-US" altLang="ja-JP" dirty="0" smtClean="0">
                          <a:solidFill>
                            <a:schemeClr val="tx1"/>
                          </a:solidFill>
                        </a:rPr>
                        <a:t>Macula</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黄斑部</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16</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621061">
                <a:tc>
                  <a:txBody>
                    <a:bodyPr/>
                    <a:lstStyle/>
                    <a:p>
                      <a:pPr algn="ctr"/>
                      <a:r>
                        <a:rPr kumimoji="1" lang="en-US" altLang="ja-JP" dirty="0" smtClean="0">
                          <a:solidFill>
                            <a:schemeClr val="tx1"/>
                          </a:solidFill>
                        </a:rPr>
                        <a:t>Nasal step</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鼻側階段</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鼻側水平線上下</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14</a:t>
                      </a:r>
                      <a:endParaRPr kumimoji="1" lang="ja-JP" altLang="en-US" dirty="0">
                        <a:solidFill>
                          <a:schemeClr val="tx1"/>
                        </a:solidFill>
                      </a:endParaRPr>
                    </a:p>
                  </a:txBody>
                  <a:tcPr>
                    <a:noFill/>
                  </a:tcPr>
                </a:tc>
                <a:tc>
                  <a:txBody>
                    <a:bodyPr/>
                    <a:lstStyle/>
                    <a:p>
                      <a:pPr algn="ctr"/>
                      <a:r>
                        <a:rPr kumimoji="1" lang="ja-JP" altLang="en-US" dirty="0" err="1" smtClean="0">
                          <a:solidFill>
                            <a:schemeClr val="tx1"/>
                          </a:solidFill>
                        </a:rPr>
                        <a:t>ー</a:t>
                      </a:r>
                      <a:endParaRPr kumimoji="1" lang="ja-JP" altLang="en-US" dirty="0">
                        <a:solidFill>
                          <a:schemeClr val="tx1"/>
                        </a:solidFill>
                      </a:endParaRPr>
                    </a:p>
                  </a:txBody>
                  <a:tcPr>
                    <a:noFill/>
                  </a:tcPr>
                </a:tc>
              </a:tr>
            </a:tbl>
          </a:graphicData>
        </a:graphic>
      </p:graphicFrame>
    </p:spTree>
    <p:extLst>
      <p:ext uri="{BB962C8B-B14F-4D97-AF65-F5344CB8AC3E}">
        <p14:creationId xmlns:p14="http://schemas.microsoft.com/office/powerpoint/2010/main" val="1178176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993705" cy="369332"/>
          </a:xfrm>
          <a:prstGeom prst="rect">
            <a:avLst/>
          </a:prstGeom>
          <a:noFill/>
        </p:spPr>
        <p:txBody>
          <a:bodyPr wrap="none" rtlCol="0">
            <a:spAutoFit/>
          </a:bodyPr>
          <a:lstStyle/>
          <a:p>
            <a:r>
              <a:rPr lang="en-US" dirty="0" smtClean="0"/>
              <a:t>360 degree was better model </a:t>
            </a:r>
            <a:endParaRPr lang="en-US"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a:t>
            </a:r>
            <a:r>
              <a:rPr lang="ja-JP" altLang="ja-JP" kern="100" dirty="0" smtClean="0">
                <a:latin typeface="+mn-ea"/>
                <a:cs typeface="Century" panose="02040604050505020304" pitchFamily="18" charset="0"/>
              </a:rPr>
              <a:t>集中</a:t>
            </a:r>
            <a:r>
              <a:rPr lang="en-US" altLang="ja-JP" kern="100" dirty="0" smtClean="0">
                <a:latin typeface="+mn-ea"/>
                <a:cs typeface="Century" panose="020406040505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55105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smtClean="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5788" y="1690689"/>
            <a:ext cx="5486400" cy="3657600"/>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2367171"/>
            <a:ext cx="6571397" cy="923330"/>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274838"/>
            <a:ext cx="7314346" cy="1015663"/>
          </a:xfrm>
          <a:prstGeom prst="rect">
            <a:avLst/>
          </a:prstGeom>
        </p:spPr>
        <p:txBody>
          <a:bodyPr wrap="square">
            <a:spAutoFit/>
          </a:bodyPr>
          <a:lstStyle/>
          <a:p>
            <a:pPr algn="just">
              <a:spcAft>
                <a:spcPts val="0"/>
              </a:spcAft>
            </a:pPr>
            <a:r>
              <a:rPr lang="ja-JP" altLang="ja-JP" sz="2000" kern="100" dirty="0" smtClean="0">
                <a:latin typeface="+mn-ea"/>
                <a:cs typeface="Century" panose="02040604050505020304" pitchFamily="18" charset="0"/>
              </a:rPr>
              <a:t>今回</a:t>
            </a:r>
            <a:r>
              <a:rPr lang="ja-JP" altLang="ja-JP" sz="2000" kern="100" dirty="0">
                <a:latin typeface="+mn-ea"/>
                <a:cs typeface="Century" panose="02040604050505020304" pitchFamily="18" charset="0"/>
              </a:rPr>
              <a:t>我々は、</a:t>
            </a:r>
            <a:r>
              <a:rPr lang="en-US" altLang="ja-JP" sz="2000" kern="100" dirty="0" err="1">
                <a:latin typeface="+mn-ea"/>
                <a:cs typeface="Century" panose="02040604050505020304" pitchFamily="18" charset="0"/>
              </a:rPr>
              <a:t>Harwerth</a:t>
            </a:r>
            <a:r>
              <a:rPr lang="ja-JP" altLang="ja-JP" sz="2000" kern="100" dirty="0" err="1">
                <a:latin typeface="+mn-ea"/>
                <a:cs typeface="Century" panose="02040604050505020304" pitchFamily="18" charset="0"/>
              </a:rPr>
              <a:t>らの</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数算出方法を応用し、ハンフリー視野</a:t>
            </a:r>
            <a:r>
              <a:rPr lang="en-US" altLang="ja-JP" sz="2000" kern="100" dirty="0">
                <a:latin typeface="+mn-ea"/>
                <a:cs typeface="Century" panose="02040604050505020304" pitchFamily="18" charset="0"/>
              </a:rPr>
              <a:t>10-2(HFA10-2)</a:t>
            </a:r>
            <a:r>
              <a:rPr lang="ja-JP" altLang="ja-JP" sz="2000" kern="100" dirty="0">
                <a:latin typeface="+mn-ea"/>
                <a:cs typeface="Century" panose="02040604050505020304" pitchFamily="18" charset="0"/>
              </a:rPr>
              <a:t>と光干渉断層計</a:t>
            </a:r>
            <a:r>
              <a:rPr lang="en-US" altLang="ja-JP" sz="2000" kern="100" dirty="0">
                <a:latin typeface="+mn-ea"/>
                <a:cs typeface="Century" panose="02040604050505020304" pitchFamily="18" charset="0"/>
              </a:rPr>
              <a:t>(OCT)</a:t>
            </a:r>
            <a:r>
              <a:rPr lang="ja-JP" altLang="ja-JP" sz="2000" kern="100" dirty="0">
                <a:latin typeface="+mn-ea"/>
                <a:cs typeface="Century" panose="02040604050505020304" pitchFamily="18" charset="0"/>
              </a:rPr>
              <a:t>から</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数を算出し、検討したので報告する。</a:t>
            </a:r>
            <a:endParaRPr lang="ja-JP"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b="1" dirty="0">
                <a:latin typeface="+mn-ea"/>
                <a:cs typeface="Calibri" panose="020F0502020204030204" pitchFamily="34" charset="0"/>
                <a:sym typeface="Arial"/>
              </a:rPr>
              <a:t>2009年9月から</a:t>
            </a:r>
            <a:r>
              <a:rPr lang="en-US" sz="2100" b="1" dirty="0" smtClean="0">
                <a:latin typeface="+mn-ea"/>
                <a:cs typeface="Calibri" panose="020F0502020204030204" pitchFamily="34" charset="0"/>
                <a:sym typeface="Arial"/>
              </a:rPr>
              <a:t>2017年6月</a:t>
            </a:r>
            <a:r>
              <a:rPr lang="ja-JP" altLang="en-US" sz="2100" b="1" dirty="0" err="1" smtClean="0">
                <a:latin typeface="+mn-ea"/>
                <a:cs typeface="Calibri" panose="020F0502020204030204" pitchFamily="34" charset="0"/>
                <a:sym typeface="Arial"/>
              </a:rPr>
              <a:t>に慈</a:t>
            </a:r>
            <a:r>
              <a:rPr lang="ja-JP" altLang="en-US" sz="2100" b="1" dirty="0" smtClean="0">
                <a:latin typeface="+mn-ea"/>
                <a:cs typeface="Calibri" panose="020F0502020204030204" pitchFamily="34" charset="0"/>
                <a:sym typeface="Arial"/>
              </a:rPr>
              <a:t>恵医大附属病院眼科において</a:t>
            </a:r>
            <a:r>
              <a:rPr lang="en-US" altLang="ja-JP" sz="2100" b="1" dirty="0" smtClean="0">
                <a:latin typeface="+mn-ea"/>
                <a:cs typeface="Calibri" panose="020F0502020204030204" pitchFamily="34" charset="0"/>
              </a:rPr>
              <a:t>HFA10-2</a:t>
            </a:r>
            <a:r>
              <a:rPr lang="ja-JP" altLang="en-US" sz="2100" b="1" dirty="0" smtClean="0">
                <a:latin typeface="+mn-ea"/>
                <a:cs typeface="Calibri" panose="020F0502020204030204" pitchFamily="34" charset="0"/>
              </a:rPr>
              <a:t>と</a:t>
            </a:r>
            <a:r>
              <a:rPr lang="en-US" altLang="ja-JP" sz="2100" b="1" dirty="0" smtClean="0">
                <a:latin typeface="+mn-ea"/>
                <a:cs typeface="Calibri" panose="020F0502020204030204" pitchFamily="34" charset="0"/>
                <a:sym typeface="Arial"/>
              </a:rPr>
              <a:t>OCT</a:t>
            </a:r>
            <a:r>
              <a:rPr lang="ja-JP" altLang="en-US" sz="2100" b="1" dirty="0" smtClean="0">
                <a:latin typeface="+mn-ea"/>
                <a:cs typeface="Calibri" panose="020F0502020204030204" pitchFamily="34" charset="0"/>
                <a:sym typeface="Arial"/>
              </a:rPr>
              <a:t>を同日に測定し、</a:t>
            </a:r>
            <a:r>
              <a:rPr lang="en-US" altLang="ja-JP" sz="2100" b="1" dirty="0" smtClean="0">
                <a:latin typeface="+mn-ea"/>
                <a:cs typeface="Calibri" panose="020F0502020204030204" pitchFamily="34" charset="0"/>
                <a:sym typeface="Arial"/>
              </a:rPr>
              <a:t>HFA10-2</a:t>
            </a:r>
            <a:r>
              <a:rPr lang="ja-JP" altLang="en-US" sz="2100" b="1" dirty="0" smtClean="0">
                <a:latin typeface="+mn-ea"/>
                <a:cs typeface="Calibri" panose="020F0502020204030204" pitchFamily="34" charset="0"/>
                <a:sym typeface="Arial"/>
              </a:rPr>
              <a:t>の</a:t>
            </a:r>
            <a:r>
              <a:rPr lang="ja-JP" altLang="en-US" sz="2100" b="1" dirty="0" smtClean="0">
                <a:latin typeface="+mn-ea"/>
                <a:cs typeface="Calibri" panose="020F0502020204030204" pitchFamily="34" charset="0"/>
              </a:rPr>
              <a:t>信頼性指標と</a:t>
            </a:r>
            <a:endParaRPr lang="en-US" altLang="ja-JP" sz="2100" b="1" dirty="0" smtClean="0">
              <a:latin typeface="+mn-ea"/>
              <a:cs typeface="Calibri" panose="020F0502020204030204" pitchFamily="34" charset="0"/>
            </a:endParaRPr>
          </a:p>
          <a:p>
            <a:pPr lvl="0">
              <a:buSzPct val="25000"/>
            </a:pPr>
            <a:r>
              <a:rPr lang="en-US" altLang="ja-JP" sz="2100" b="1" dirty="0" smtClean="0">
                <a:latin typeface="+mn-ea"/>
                <a:cs typeface="Calibri" panose="020F0502020204030204" pitchFamily="34" charset="0"/>
              </a:rPr>
              <a:t>OCT</a:t>
            </a:r>
            <a:r>
              <a:rPr lang="ja-JP" altLang="en-US" sz="2100" b="1" dirty="0">
                <a:latin typeface="+mn-ea"/>
                <a:cs typeface="Calibri" panose="020F0502020204030204" pitchFamily="34" charset="0"/>
              </a:rPr>
              <a:t>基準を</a:t>
            </a:r>
            <a:r>
              <a:rPr lang="ja-JP" altLang="en-US" sz="2100" b="1" dirty="0" smtClean="0">
                <a:latin typeface="+mn-ea"/>
                <a:cs typeface="Calibri" panose="020F0502020204030204" pitchFamily="34" charset="0"/>
              </a:rPr>
              <a:t>満たす</a:t>
            </a:r>
            <a:r>
              <a:rPr lang="en-US" altLang="ja-JP" sz="2100" b="1" dirty="0" smtClean="0">
                <a:latin typeface="+mn-ea"/>
                <a:cs typeface="Calibri" panose="020F0502020204030204" pitchFamily="34" charset="0"/>
              </a:rPr>
              <a:t>132</a:t>
            </a:r>
            <a:r>
              <a:rPr lang="ja-JP" altLang="en-US" sz="2100" b="1" dirty="0" smtClean="0">
                <a:latin typeface="+mn-ea"/>
                <a:cs typeface="Calibri" panose="020F0502020204030204" pitchFamily="34" charset="0"/>
                <a:sym typeface="Arial"/>
              </a:rPr>
              <a:t>症例</a:t>
            </a:r>
            <a:r>
              <a:rPr lang="ja-JP" altLang="en-US" sz="2100" b="1" dirty="0">
                <a:latin typeface="+mn-ea"/>
                <a:cs typeface="Calibri" panose="020F0502020204030204" pitchFamily="34" charset="0"/>
                <a:sym typeface="Arial"/>
              </a:rPr>
              <a:t>、</a:t>
            </a:r>
            <a:r>
              <a:rPr lang="en-US" altLang="ja-JP" sz="2100" b="1" dirty="0" smtClean="0">
                <a:latin typeface="+mn-ea"/>
                <a:cs typeface="Calibri" panose="020F0502020204030204" pitchFamily="34" charset="0"/>
                <a:sym typeface="Arial"/>
              </a:rPr>
              <a:t>630</a:t>
            </a:r>
            <a:r>
              <a:rPr lang="ja-JP" altLang="en-US" sz="2100" b="1" dirty="0" smtClean="0">
                <a:latin typeface="+mn-ea"/>
                <a:cs typeface="Calibri" panose="020F0502020204030204" pitchFamily="34" charset="0"/>
                <a:sym typeface="Arial"/>
              </a:rPr>
              <a:t>データセット</a:t>
            </a:r>
            <a:endParaRPr lang="en-US" sz="1500" b="1"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756156" cy="461665"/>
          </a:xfrm>
          <a:prstGeom prst="rect">
            <a:avLst/>
          </a:prstGeom>
          <a:noFill/>
        </p:spPr>
        <p:txBody>
          <a:bodyPr wrap="none" rtlCol="0">
            <a:spAutoFit/>
          </a:bodyPr>
          <a:lstStyle/>
          <a:p>
            <a:r>
              <a:rPr kumimoji="1" lang="ja-JP" altLang="en-US" sz="2400" b="1" dirty="0" smtClean="0">
                <a:solidFill>
                  <a:schemeClr val="tx1"/>
                </a:solidFill>
                <a:latin typeface="+mn-lt"/>
                <a:ea typeface="+mn-ea"/>
                <a:cs typeface="Calibri" panose="020F0502020204030204" pitchFamily="34" charset="0"/>
              </a:rPr>
              <a:t>原発開放隅角緑内障</a:t>
            </a:r>
            <a:r>
              <a:rPr kumimoji="1" lang="en-US" altLang="ja-JP" sz="2400" b="1" dirty="0" smtClean="0">
                <a:solidFill>
                  <a:schemeClr val="tx1"/>
                </a:solidFill>
                <a:latin typeface="+mn-lt"/>
                <a:ea typeface="+mn-ea"/>
                <a:cs typeface="Calibri" panose="020F0502020204030204" pitchFamily="34" charset="0"/>
              </a:rPr>
              <a:t>(</a:t>
            </a:r>
            <a:r>
              <a:rPr kumimoji="1" lang="ja-JP" altLang="en-US" sz="2400" b="1" dirty="0" smtClean="0">
                <a:solidFill>
                  <a:schemeClr val="tx1"/>
                </a:solidFill>
                <a:latin typeface="+mn-lt"/>
                <a:ea typeface="+mn-ea"/>
                <a:cs typeface="Calibri" panose="020F0502020204030204" pitchFamily="34" charset="0"/>
              </a:rPr>
              <a:t>広義</a:t>
            </a:r>
            <a:r>
              <a:rPr kumimoji="1" lang="en-US" altLang="ja-JP" sz="2400" b="1" dirty="0" smtClean="0">
                <a:solidFill>
                  <a:schemeClr val="tx1"/>
                </a:solidFill>
                <a:latin typeface="+mn-lt"/>
                <a:ea typeface="+mn-ea"/>
                <a:cs typeface="Calibri" panose="020F0502020204030204" pitchFamily="34" charset="0"/>
              </a:rPr>
              <a:t>)</a:t>
            </a:r>
            <a:endParaRPr kumimoji="1" lang="ja-JP" altLang="en-US" sz="24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3313728" cy="461665"/>
          </a:xfrm>
          <a:prstGeom prst="rect">
            <a:avLst/>
          </a:prstGeom>
          <a:noFill/>
        </p:spPr>
        <p:txBody>
          <a:bodyPr wrap="none" rtlCol="0">
            <a:spAutoFit/>
          </a:bodyPr>
          <a:lstStyle/>
          <a:p>
            <a:r>
              <a:rPr kumimoji="1" lang="ja-JP" altLang="en-US" sz="2400" b="1" dirty="0" smtClean="0">
                <a:solidFill>
                  <a:schemeClr val="tx1"/>
                </a:solidFill>
                <a:latin typeface="+mn-ea"/>
                <a:ea typeface="+mn-ea"/>
                <a:cs typeface="Calibri" panose="020F0502020204030204" pitchFamily="34" charset="0"/>
              </a:rPr>
              <a:t>・開放隅角緑内障</a:t>
            </a:r>
            <a:r>
              <a:rPr kumimoji="1" lang="en-US" altLang="ja-JP" sz="2400" b="1" dirty="0" smtClean="0">
                <a:solidFill>
                  <a:schemeClr val="tx1"/>
                </a:solidFill>
                <a:latin typeface="+mn-ea"/>
                <a:ea typeface="+mn-ea"/>
                <a:cs typeface="Calibri" panose="020F0502020204030204" pitchFamily="34" charset="0"/>
              </a:rPr>
              <a:t>(</a:t>
            </a:r>
            <a:r>
              <a:rPr kumimoji="1" lang="ja-JP" altLang="en-US" sz="2400" b="1" dirty="0" smtClean="0">
                <a:solidFill>
                  <a:schemeClr val="tx1"/>
                </a:solidFill>
                <a:latin typeface="+mn-ea"/>
                <a:ea typeface="+mn-ea"/>
                <a:cs typeface="Calibri" panose="020F0502020204030204" pitchFamily="34" charset="0"/>
              </a:rPr>
              <a:t>狭義</a:t>
            </a:r>
            <a:r>
              <a:rPr kumimoji="1" lang="en-US" altLang="ja-JP" sz="2400" b="1" dirty="0" smtClean="0">
                <a:solidFill>
                  <a:schemeClr val="tx1"/>
                </a:solidFill>
                <a:latin typeface="+mn-ea"/>
                <a:ea typeface="+mn-ea"/>
                <a:cs typeface="Calibri" panose="020F0502020204030204" pitchFamily="34" charset="0"/>
              </a:rPr>
              <a:t>)</a:t>
            </a:r>
            <a:endParaRPr kumimoji="1" lang="ja-JP" altLang="en-US" sz="24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505814" cy="461665"/>
          </a:xfrm>
          <a:prstGeom prst="rect">
            <a:avLst/>
          </a:prstGeom>
          <a:noFill/>
        </p:spPr>
        <p:txBody>
          <a:bodyPr wrap="none" rtlCol="0">
            <a:spAutoFit/>
          </a:bodyPr>
          <a:lstStyle/>
          <a:p>
            <a:r>
              <a:rPr kumimoji="1" lang="ja-JP" altLang="en-US" sz="2400" b="1" dirty="0" smtClean="0">
                <a:solidFill>
                  <a:schemeClr val="tx1"/>
                </a:solidFill>
                <a:latin typeface="+mn-ea"/>
                <a:ea typeface="+mn-ea"/>
                <a:cs typeface="Calibri" panose="020F0502020204030204" pitchFamily="34" charset="0"/>
              </a:rPr>
              <a:t>・正常眼圧緑内障</a:t>
            </a:r>
            <a:endParaRPr kumimoji="1" lang="ja-JP" altLang="en-US" sz="24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2031325" cy="461665"/>
          </a:xfrm>
          <a:prstGeom prst="rect">
            <a:avLst/>
          </a:prstGeom>
          <a:noFill/>
        </p:spPr>
        <p:txBody>
          <a:bodyPr wrap="none" rtlCol="0">
            <a:spAutoFit/>
          </a:bodyPr>
          <a:lstStyle/>
          <a:p>
            <a:r>
              <a:rPr kumimoji="1" lang="ja-JP" altLang="en-US" sz="2400" b="1" dirty="0" smtClean="0">
                <a:cs typeface="Calibri" panose="020F0502020204030204" pitchFamily="34" charset="0"/>
              </a:rPr>
              <a:t>前視野緑内障</a:t>
            </a:r>
            <a:endParaRPr kumimoji="1" lang="ja-JP" altLang="en-US" sz="2400" b="1" dirty="0">
              <a:solidFill>
                <a:schemeClr val="tx1"/>
              </a:solidFill>
              <a:latin typeface="+mn-lt"/>
              <a:ea typeface="+mn-ea"/>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415772" cy="461665"/>
          </a:xfrm>
          <a:prstGeom prst="rect">
            <a:avLst/>
          </a:prstGeom>
          <a:noFill/>
        </p:spPr>
        <p:txBody>
          <a:bodyPr wrap="none" rtlCol="0">
            <a:spAutoFit/>
          </a:bodyPr>
          <a:lstStyle/>
          <a:p>
            <a:r>
              <a:rPr kumimoji="1" lang="ja-JP" altLang="en-US" sz="2400" b="1" dirty="0" smtClean="0">
                <a:cs typeface="Calibri" panose="020F0502020204030204" pitchFamily="34" charset="0"/>
              </a:rPr>
              <a:t>高眼圧</a:t>
            </a:r>
            <a:r>
              <a:rPr kumimoji="1" lang="ja-JP" altLang="en-US" sz="2400" b="1" dirty="0">
                <a:cs typeface="Calibri" panose="020F0502020204030204" pitchFamily="34" charset="0"/>
              </a:rPr>
              <a:t>症</a:t>
            </a:r>
            <a:endParaRPr kumimoji="1" lang="ja-JP" altLang="en-US" sz="2400" b="1" dirty="0">
              <a:solidFill>
                <a:schemeClr val="tx1"/>
              </a:solidFill>
              <a:latin typeface="+mn-lt"/>
              <a:ea typeface="+mn-ea"/>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199987928"/>
              </p:ext>
            </p:extLst>
          </p:nvPr>
        </p:nvGraphicFramePr>
        <p:xfrm>
          <a:off x="309524" y="1487605"/>
          <a:ext cx="8524952" cy="4285399"/>
        </p:xfrm>
        <a:graphic>
          <a:graphicData uri="http://schemas.openxmlformats.org/drawingml/2006/table">
            <a:tbl>
              <a:tblPr>
                <a:noFill/>
              </a:tblPr>
              <a:tblGrid>
                <a:gridCol w="2205445"/>
                <a:gridCol w="1409429"/>
                <a:gridCol w="1409429"/>
                <a:gridCol w="1166883"/>
                <a:gridCol w="1166883"/>
                <a:gridCol w="1166883"/>
              </a:tblGrid>
              <a:tr h="1045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endParaRPr sz="1800" b="1" dirty="0">
                        <a:solidFill>
                          <a:schemeClr val="tx1"/>
                        </a:solidFill>
                        <a:latin typeface="+mn-lt"/>
                        <a:ea typeface="+mn-ea"/>
                      </a:endParaRPr>
                    </a:p>
                  </a:txBody>
                  <a:tcPr marL="68569" marR="68569" marT="68569" marB="68569"/>
                </a:tc>
              </a:tr>
              <a:tr h="8759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600" b="1" i="0" u="none" strike="noStrike" dirty="0" smtClean="0">
                          <a:solidFill>
                            <a:schemeClr val="tx1"/>
                          </a:solidFill>
                          <a:effectLst/>
                          <a:latin typeface="Calibri" panose="020F0502020204030204" pitchFamily="34" charset="0"/>
                        </a:rPr>
                        <a:t>56.8±9.4</a:t>
                      </a:r>
                      <a:endParaRPr lang="ja-JP" altLang="en-US" sz="1600" dirty="0">
                        <a:solidFill>
                          <a:schemeClr val="tx1"/>
                        </a:solidFill>
                        <a:effectLst/>
                      </a:endParaRPr>
                    </a:p>
                  </a:txBody>
                  <a:tcPr marL="59362" marR="59362" marT="59362" marB="59362"/>
                </a:tc>
              </a:tr>
              <a:tr h="796874">
                <a:tc>
                  <a:txBody>
                    <a:bodyPr/>
                    <a:lstStyle/>
                    <a:p>
                      <a:pPr rtl="0" fontAlgn="t">
                        <a:spcBef>
                          <a:spcPts val="0"/>
                        </a:spcBef>
                        <a:spcAft>
                          <a:spcPts val="0"/>
                        </a:spcAft>
                      </a:pPr>
                      <a:r>
                        <a:rPr lang="zh-CN" altLang="en-US" sz="18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8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8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tc>
                <a:tc>
                  <a:txBody>
                    <a:bodyPr/>
                    <a:lstStyle/>
                    <a:p>
                      <a:pPr fontAlgn="t"/>
                      <a:r>
                        <a:rPr lang="ja-JP" altLang="en-US" sz="1800" dirty="0">
                          <a:solidFill>
                            <a:schemeClr val="tx1"/>
                          </a:solidFill>
                          <a:effectLst/>
                        </a:rPr>
                        <a:t> </a:t>
                      </a:r>
                    </a:p>
                  </a:txBody>
                  <a:tcPr marL="59362" marR="59362" marT="59362" marB="59362"/>
                </a:tc>
              </a:tr>
              <a:tr h="796874">
                <a:tc>
                  <a:txBody>
                    <a:bodyPr/>
                    <a:lstStyle/>
                    <a:p>
                      <a:pPr lvl="0" rtl="0">
                        <a:spcBef>
                          <a:spcPts val="0"/>
                        </a:spcBef>
                        <a:buNone/>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(F:M)</a:t>
                      </a:r>
                      <a:endParaRPr lang="en-US" sz="18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chemeClr val="tx1"/>
                        </a:solidFill>
                        <a:latin typeface="+mn-lt"/>
                        <a:ea typeface="+mn-ea"/>
                      </a:endParaRPr>
                    </a:p>
                  </a:txBody>
                  <a:tcPr marL="68569" marR="68569" marT="68569" marB="68569"/>
                </a:tc>
              </a:tr>
              <a:tr h="770598">
                <a:tc>
                  <a:txBody>
                    <a:bodyPr/>
                    <a:lstStyle/>
                    <a:p>
                      <a:pPr lvl="0" rtl="0">
                        <a:spcBef>
                          <a:spcPts val="0"/>
                        </a:spcBef>
                        <a:buNone/>
                      </a:pPr>
                      <a:r>
                        <a:rPr lang="en-US" sz="18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tc>
                <a:tc>
                  <a:txBody>
                    <a:bodyPr/>
                    <a:lstStyle/>
                    <a:p>
                      <a:pP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ja-JP" altLang="en-US" sz="1600" dirty="0">
                          <a:effectLst/>
                        </a:rPr>
                        <a:t> </a:t>
                      </a:r>
                      <a:r>
                        <a:rPr lang="en-US" altLang="ja-JP" sz="1600" b="1" i="0" u="none" strike="noStrike" dirty="0" smtClean="0">
                          <a:solidFill>
                            <a:schemeClr val="tx1"/>
                          </a:solidFill>
                          <a:effectLst/>
                          <a:latin typeface="Calibri" panose="020F0502020204030204" pitchFamily="34" charset="0"/>
                        </a:rPr>
                        <a:t>-9.6±9.7</a:t>
                      </a:r>
                      <a:endParaRPr lang="ja-JP" altLang="en-US" sz="1600" dirty="0" smtClean="0">
                        <a:solidFill>
                          <a:schemeClr val="tx1"/>
                        </a:solidFill>
                        <a:effectLst/>
                      </a:endParaRPr>
                    </a:p>
                    <a:p>
                      <a:pPr fontAlgn="t"/>
                      <a:endParaRPr lang="ja-JP" altLang="en-US" sz="1600" dirty="0">
                        <a:effectLst/>
                      </a:endParaRPr>
                    </a:p>
                  </a:txBody>
                  <a:tcPr marL="59362" marR="59362" marT="59362" marB="59362"/>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368778" y="3841735"/>
            <a:ext cx="1892829"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視野計の代表的閾値検査プログラム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038837837"/>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spTree>
    <p:extLst>
      <p:ext uri="{BB962C8B-B14F-4D97-AF65-F5344CB8AC3E}">
        <p14:creationId xmlns:p14="http://schemas.microsoft.com/office/powerpoint/2010/main" val="9260533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6768</TotalTime>
  <Words>2914</Words>
  <Application>Microsoft Macintosh PowerPoint</Application>
  <PresentationFormat>On-screen Show (4:3)</PresentationFormat>
  <Paragraphs>2077</Paragraphs>
  <Slides>54</Slides>
  <Notes>11</Notes>
  <HiddenSlides>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PowerPoint Presentation</vt:lpstr>
      <vt:lpstr>背景</vt:lpstr>
      <vt:lpstr>目的</vt:lpstr>
      <vt:lpstr>対象</vt:lpstr>
      <vt:lpstr>対象</vt:lpstr>
      <vt:lpstr>正常 22例43眼</vt:lpstr>
      <vt:lpstr>方法</vt:lpstr>
      <vt:lpstr>Humphrey視野計の代表的閾値検査プログラム(指標配置)</vt:lpstr>
      <vt:lpstr>Humphrey視野計の代表的閾値検査プログラム(指標配置)</vt:lpstr>
      <vt:lpstr>Weighted RGC</vt:lpstr>
      <vt:lpstr>RGC_HFA</vt:lpstr>
      <vt:lpstr>RGC_OCT</vt:lpstr>
      <vt:lpstr>RGC from cpRNFLT  360 degree vs. 180 degree</vt:lpstr>
      <vt:lpstr>網膜神経節細胞(RGC)の50%が黄斑部に集中 </vt:lpstr>
      <vt:lpstr>RGC displacement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91</cp:revision>
  <dcterms:created xsi:type="dcterms:W3CDTF">2017-05-19T11:56:16Z</dcterms:created>
  <dcterms:modified xsi:type="dcterms:W3CDTF">2017-08-28T04:15:47Z</dcterms:modified>
</cp:coreProperties>
</file>